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327"/>
  </p:normalViewPr>
  <p:slideViewPr>
    <p:cSldViewPr snapToGrid="0" snapToObjects="1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10D92-5D81-D842-B3D7-E171A52B1131}" type="datetimeFigureOut">
              <a:rPr lang="en-US" smtClean="0"/>
              <a:t>12/23/23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6D1A0-1857-494F-A0B6-57FB26734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71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19a7e4f054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g119a7e4f054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2D7D9-BF2E-4E4E-A1A1-96CF994565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044B14-38F8-2547-A5B1-F5D2C70A5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9B734-C556-874E-9834-AAAE2E6A1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C38F-E3FB-7F41-B2B9-FF6BAFA9399C}" type="datetimeFigureOut">
              <a:rPr lang="en-US" smtClean="0"/>
              <a:t>12/23/23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2DD11-94B0-5944-8309-C6842E019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C0474-D3B7-7C4B-AFF8-1E47331E3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0934-DE36-8747-A2B0-54D0D20CE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22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A6809-7A55-E64C-9CCB-2860FF2B0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4250D8-4469-624F-A578-421B24B691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E294B-89AC-0242-AB29-3C9E4107F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C38F-E3FB-7F41-B2B9-FF6BAFA9399C}" type="datetimeFigureOut">
              <a:rPr lang="en-US" smtClean="0"/>
              <a:t>12/23/23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0C37B-54E7-AB4D-B50A-49A231E01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A86E5-417F-374C-8124-531F8DD8D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0934-DE36-8747-A2B0-54D0D20CE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4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69AC8F-E748-3C46-BAD8-A9BC7A528F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A2DFF9-9554-664A-8CB8-671CE5C34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C14C1-B016-154B-9A75-4085FBE35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C38F-E3FB-7F41-B2B9-FF6BAFA9399C}" type="datetimeFigureOut">
              <a:rPr lang="en-US" smtClean="0"/>
              <a:t>12/23/23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ACDCF-861C-A049-AED8-40F4765A0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4CAF1-3392-BF45-BE17-5216CBA65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0934-DE36-8747-A2B0-54D0D20CE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D8681-6D62-874A-AFCB-D5F2B3F44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55055-34A5-C941-85A5-DA15CA4C4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14153-082A-6241-86CD-F9896240A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C38F-E3FB-7F41-B2B9-FF6BAFA9399C}" type="datetimeFigureOut">
              <a:rPr lang="en-US" smtClean="0"/>
              <a:t>12/23/23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20D8A-E528-F24A-A2DA-FE897417E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5ECE7-A400-0744-A30E-D39BBAF24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0934-DE36-8747-A2B0-54D0D20CE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4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C8F5A-406B-6F41-B596-05C855339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F619F6-6E19-7F44-9EAD-212DA4B86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F90A7-49EA-6946-A5E0-F821D0095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C38F-E3FB-7F41-B2B9-FF6BAFA9399C}" type="datetimeFigureOut">
              <a:rPr lang="en-US" smtClean="0"/>
              <a:t>12/23/23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61449-0D8F-8744-8676-209BD5346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467F3-9592-454F-8949-2540B2124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0934-DE36-8747-A2B0-54D0D20CE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03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36C0C-B6CD-684D-94E9-24DAE68EA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334E0-0C4F-7B43-A9E5-091AC0BD81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61083D-B78E-D244-931A-660770E82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CC744-3883-1449-B3BE-0F369A74C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C38F-E3FB-7F41-B2B9-FF6BAFA9399C}" type="datetimeFigureOut">
              <a:rPr lang="en-US" smtClean="0"/>
              <a:t>12/23/23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5FE0D-1620-584A-B72D-EECBBE244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26247D-D1FC-1247-B5C6-AFE1ED4FB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0934-DE36-8747-A2B0-54D0D20CE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5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6B76C-F006-A84B-AF0C-662B4E34F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EFBFCE-2CE6-4B45-B900-0D2B57CA5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F0C4F2-4EBB-DF44-AF4F-6BF8685D1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8D5D1-A2B6-2746-A217-9F452C4CDE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B08664-5F34-4B41-A832-96E1BABF88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B9CD3B-457A-B84C-956D-1CD254895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C38F-E3FB-7F41-B2B9-FF6BAFA9399C}" type="datetimeFigureOut">
              <a:rPr lang="en-US" smtClean="0"/>
              <a:t>12/23/23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5A582F-871B-1A45-BD71-77B31CF00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A88770-E3B1-8F4C-BF4E-A77C9D94C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0934-DE36-8747-A2B0-54D0D20CE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46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05DD2-B002-4A4C-B484-010D24AD3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00BC35-BAFA-2E42-A780-650C3E4BB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C38F-E3FB-7F41-B2B9-FF6BAFA9399C}" type="datetimeFigureOut">
              <a:rPr lang="en-US" smtClean="0"/>
              <a:t>12/23/23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21A616-9BE8-F841-9639-A1C692B15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A2E555-FA08-ED49-A9E6-EB413FCE7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0934-DE36-8747-A2B0-54D0D20CE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9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C51CD0-F95C-2D40-8FDB-4E82DEA02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C38F-E3FB-7F41-B2B9-FF6BAFA9399C}" type="datetimeFigureOut">
              <a:rPr lang="en-US" smtClean="0"/>
              <a:t>12/23/23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F03C04-86B0-BD4E-A51E-3E791EF2D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6D64F9-6D10-2147-AFBD-4FCD99C97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0934-DE36-8747-A2B0-54D0D20CE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67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13E76-991A-6040-8EA7-718404211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605F2-AAA2-604B-B9E8-3AE215928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003365-310E-B04D-9D31-A596FDA1F2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BC59B-D4F1-5145-A293-FDE68913B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C38F-E3FB-7F41-B2B9-FF6BAFA9399C}" type="datetimeFigureOut">
              <a:rPr lang="en-US" smtClean="0"/>
              <a:t>12/23/23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F73546-589E-CD4C-AC69-9B6DB2EB1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C2F1A-B9B8-A34D-BE29-4C4082D91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0934-DE36-8747-A2B0-54D0D20CE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BFB45-FE0E-6D44-B07A-7600335A3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BC7BC8-603B-CA4D-846E-9BFF945670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D92947-B433-FA4D-BF98-6FEA46FD8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2F1CF4-0B31-F44C-A761-CD6215440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C38F-E3FB-7F41-B2B9-FF6BAFA9399C}" type="datetimeFigureOut">
              <a:rPr lang="en-US" smtClean="0"/>
              <a:t>12/23/23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D2C898-24D4-494C-877B-DE6E16D9E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17633-F112-CD42-A8B4-CA673A701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0934-DE36-8747-A2B0-54D0D20CE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764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B703DA-2CE0-D04B-A310-7EA48320D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C4C564-44C9-354A-A90B-12F0AF490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89A89-BB57-824C-BE27-ACA72F260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9C38F-E3FB-7F41-B2B9-FF6BAFA9399C}" type="datetimeFigureOut">
              <a:rPr lang="en-US" smtClean="0"/>
              <a:t>12/23/23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A067B-3CF2-7D4B-97F1-FF3C2A7278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5BDB7-F7AB-D742-AC15-BA689BDECF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10934-DE36-8747-A2B0-54D0D20CE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95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4"/>
          <p:cNvSpPr txBox="1"/>
          <p:nvPr/>
        </p:nvSpPr>
        <p:spPr>
          <a:xfrm>
            <a:off x="400279" y="2790237"/>
            <a:ext cx="545400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2000   2002  2004   2006  2008  2010   2012   2014  2016  2018  2020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Google Shape;148;p14"/>
          <p:cNvSpPr txBox="1"/>
          <p:nvPr/>
        </p:nvSpPr>
        <p:spPr>
          <a:xfrm>
            <a:off x="2865159" y="2970018"/>
            <a:ext cx="7422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Year</a:t>
            </a:r>
            <a:endParaRPr sz="1600" b="1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49" name="Google Shape;149;p14"/>
          <p:cNvSpPr txBox="1"/>
          <p:nvPr/>
        </p:nvSpPr>
        <p:spPr>
          <a:xfrm>
            <a:off x="8911858" y="2962567"/>
            <a:ext cx="620275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Year</a:t>
            </a:r>
            <a:endParaRPr sz="1600" b="1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50" name="Google Shape;150;p14"/>
          <p:cNvSpPr txBox="1"/>
          <p:nvPr/>
        </p:nvSpPr>
        <p:spPr>
          <a:xfrm>
            <a:off x="2865159" y="6483760"/>
            <a:ext cx="7422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Year</a:t>
            </a:r>
            <a:endParaRPr sz="1600" b="1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51" name="Google Shape;151;p14"/>
          <p:cNvSpPr txBox="1"/>
          <p:nvPr/>
        </p:nvSpPr>
        <p:spPr>
          <a:xfrm>
            <a:off x="8838253" y="6508927"/>
            <a:ext cx="7422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Year</a:t>
            </a:r>
            <a:endParaRPr sz="1600" b="1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52" name="Google Shape;152;p14"/>
          <p:cNvSpPr txBox="1"/>
          <p:nvPr/>
        </p:nvSpPr>
        <p:spPr>
          <a:xfrm rot="-5400000">
            <a:off x="5018948" y="1314724"/>
            <a:ext cx="24042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Age-Adjusted Incidence Rate</a:t>
            </a:r>
            <a:br>
              <a:rPr lang="en-US" sz="12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</a:br>
            <a:r>
              <a:rPr lang="en-US" sz="12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(per 100,000 population)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Google Shape;153;p14"/>
          <p:cNvSpPr txBox="1"/>
          <p:nvPr/>
        </p:nvSpPr>
        <p:spPr>
          <a:xfrm>
            <a:off x="7859678" y="7264"/>
            <a:ext cx="2724636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Early Stage Aged &lt;55 years</a:t>
            </a:r>
          </a:p>
        </p:txBody>
      </p:sp>
      <p:sp>
        <p:nvSpPr>
          <p:cNvPr id="154" name="Google Shape;154;p14"/>
          <p:cNvSpPr txBox="1"/>
          <p:nvPr/>
        </p:nvSpPr>
        <p:spPr>
          <a:xfrm>
            <a:off x="1684146" y="19741"/>
            <a:ext cx="2773246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Early Stage Aged ≥55 years</a:t>
            </a:r>
            <a:endParaRPr sz="1600" b="1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55" name="Google Shape;155;p14"/>
          <p:cNvSpPr txBox="1"/>
          <p:nvPr/>
        </p:nvSpPr>
        <p:spPr>
          <a:xfrm>
            <a:off x="7862654" y="3407615"/>
            <a:ext cx="369173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Late Stage Aged &lt;55 years</a:t>
            </a:r>
          </a:p>
        </p:txBody>
      </p:sp>
      <p:sp>
        <p:nvSpPr>
          <p:cNvPr id="156" name="Google Shape;156;p14"/>
          <p:cNvSpPr txBox="1"/>
          <p:nvPr/>
        </p:nvSpPr>
        <p:spPr>
          <a:xfrm>
            <a:off x="1684146" y="3448286"/>
            <a:ext cx="2785369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sz="16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Late Stage Aged ≥55 years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57" name="Google Shape;157;p14"/>
          <p:cNvSpPr txBox="1"/>
          <p:nvPr/>
        </p:nvSpPr>
        <p:spPr>
          <a:xfrm rot="-5400000">
            <a:off x="-886866" y="1387061"/>
            <a:ext cx="23451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Age-Adjusted Incidence Rate</a:t>
            </a:r>
            <a:br>
              <a:rPr lang="en-US" sz="12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</a:br>
            <a:r>
              <a:rPr lang="en-US" sz="12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(per 100,000 population)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Google Shape;158;p14"/>
          <p:cNvSpPr txBox="1"/>
          <p:nvPr/>
        </p:nvSpPr>
        <p:spPr>
          <a:xfrm rot="-5400000">
            <a:off x="5023847" y="4794326"/>
            <a:ext cx="246345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Age-Adjusted Incidence Rate</a:t>
            </a:r>
            <a:br>
              <a:rPr lang="en-US" sz="12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</a:br>
            <a:r>
              <a:rPr lang="en-US" sz="12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(per 100,000 population)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Google Shape;159;p14"/>
          <p:cNvSpPr txBox="1"/>
          <p:nvPr/>
        </p:nvSpPr>
        <p:spPr>
          <a:xfrm rot="-5400000">
            <a:off x="-899459" y="4901399"/>
            <a:ext cx="23451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Age-Adjusted Incidence Rate</a:t>
            </a:r>
            <a:br>
              <a:rPr lang="en-US" sz="12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</a:br>
            <a:r>
              <a:rPr lang="en-US" sz="12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(per 100,000 population)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Google Shape;165;p14"/>
          <p:cNvSpPr txBox="1"/>
          <p:nvPr/>
        </p:nvSpPr>
        <p:spPr>
          <a:xfrm>
            <a:off x="6644235" y="6113239"/>
            <a:ext cx="8085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0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Google Shape;166;p14"/>
          <p:cNvSpPr txBox="1"/>
          <p:nvPr/>
        </p:nvSpPr>
        <p:spPr>
          <a:xfrm>
            <a:off x="6633952" y="2551421"/>
            <a:ext cx="8085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0</a:t>
            </a:r>
            <a:endParaRPr sz="2400" b="1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67" name="Google Shape;167;p14"/>
          <p:cNvSpPr txBox="1"/>
          <p:nvPr/>
        </p:nvSpPr>
        <p:spPr>
          <a:xfrm>
            <a:off x="6632797" y="985968"/>
            <a:ext cx="8085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2</a:t>
            </a:r>
            <a:endParaRPr b="1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70" name="Google Shape;170;p14"/>
          <p:cNvSpPr txBox="1"/>
          <p:nvPr/>
        </p:nvSpPr>
        <p:spPr>
          <a:xfrm>
            <a:off x="525147" y="1838661"/>
            <a:ext cx="8085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10</a:t>
            </a:r>
            <a:endParaRPr sz="1000" b="1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71" name="Google Shape;171;p14"/>
          <p:cNvSpPr txBox="1"/>
          <p:nvPr/>
        </p:nvSpPr>
        <p:spPr>
          <a:xfrm>
            <a:off x="630643" y="2571622"/>
            <a:ext cx="8085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0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Google Shape;172;p14"/>
          <p:cNvSpPr txBox="1"/>
          <p:nvPr/>
        </p:nvSpPr>
        <p:spPr>
          <a:xfrm>
            <a:off x="522612" y="1015169"/>
            <a:ext cx="8085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20</a:t>
            </a:r>
            <a:endParaRPr sz="1050" b="1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73" name="Google Shape;173;p14"/>
          <p:cNvSpPr txBox="1"/>
          <p:nvPr/>
        </p:nvSpPr>
        <p:spPr>
          <a:xfrm>
            <a:off x="610235" y="6081660"/>
            <a:ext cx="8085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0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Google Shape;176;p14"/>
          <p:cNvSpPr txBox="1"/>
          <p:nvPr/>
        </p:nvSpPr>
        <p:spPr>
          <a:xfrm>
            <a:off x="6623455" y="1795535"/>
            <a:ext cx="8085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1</a:t>
            </a:r>
            <a:endParaRPr b="1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80" name="Google Shape;180;p14"/>
          <p:cNvSpPr txBox="1"/>
          <p:nvPr/>
        </p:nvSpPr>
        <p:spPr>
          <a:xfrm>
            <a:off x="6632797" y="204915"/>
            <a:ext cx="8085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3</a:t>
            </a:r>
            <a:endParaRPr b="1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81" name="Google Shape;181;p14"/>
          <p:cNvSpPr txBox="1"/>
          <p:nvPr/>
        </p:nvSpPr>
        <p:spPr>
          <a:xfrm>
            <a:off x="504758" y="3649552"/>
            <a:ext cx="8085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20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Google Shape;183;p14"/>
          <p:cNvSpPr txBox="1"/>
          <p:nvPr/>
        </p:nvSpPr>
        <p:spPr>
          <a:xfrm>
            <a:off x="610146" y="5477201"/>
            <a:ext cx="8085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5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Google Shape;184;p14"/>
          <p:cNvSpPr txBox="1"/>
          <p:nvPr/>
        </p:nvSpPr>
        <p:spPr>
          <a:xfrm>
            <a:off x="509784" y="4888879"/>
            <a:ext cx="8085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10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Google Shape;196;p14"/>
          <p:cNvSpPr txBox="1"/>
          <p:nvPr/>
        </p:nvSpPr>
        <p:spPr>
          <a:xfrm>
            <a:off x="508697" y="4247353"/>
            <a:ext cx="8085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15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262E148-8778-3B40-A688-C6A153C235E8}"/>
              </a:ext>
            </a:extLst>
          </p:cNvPr>
          <p:cNvSpPr txBox="1"/>
          <p:nvPr/>
        </p:nvSpPr>
        <p:spPr>
          <a:xfrm>
            <a:off x="-16938" y="-41012"/>
            <a:ext cx="255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A14F8DE-DC0B-234A-A0C1-4B9A18620BE4}"/>
              </a:ext>
            </a:extLst>
          </p:cNvPr>
          <p:cNvSpPr txBox="1"/>
          <p:nvPr/>
        </p:nvSpPr>
        <p:spPr>
          <a:xfrm>
            <a:off x="5956720" y="-36576"/>
            <a:ext cx="255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531090B-C6A7-B544-8BB7-AA3287CB5A93}"/>
              </a:ext>
            </a:extLst>
          </p:cNvPr>
          <p:cNvSpPr txBox="1"/>
          <p:nvPr/>
        </p:nvSpPr>
        <p:spPr>
          <a:xfrm>
            <a:off x="-18288" y="3328416"/>
            <a:ext cx="255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9EA9E67-C870-9B42-80D5-6B74D9790556}"/>
              </a:ext>
            </a:extLst>
          </p:cNvPr>
          <p:cNvSpPr txBox="1"/>
          <p:nvPr/>
        </p:nvSpPr>
        <p:spPr>
          <a:xfrm>
            <a:off x="5952744" y="3331111"/>
            <a:ext cx="255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69" name="Google Shape;147;p14">
            <a:extLst>
              <a:ext uri="{FF2B5EF4-FFF2-40B4-BE49-F238E27FC236}">
                <a16:creationId xmlns:a16="http://schemas.microsoft.com/office/drawing/2014/main" id="{B79BFF09-9FCB-1518-3F20-698175F44F49}"/>
              </a:ext>
            </a:extLst>
          </p:cNvPr>
          <p:cNvSpPr txBox="1"/>
          <p:nvPr/>
        </p:nvSpPr>
        <p:spPr>
          <a:xfrm>
            <a:off x="6338014" y="2768686"/>
            <a:ext cx="545400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2000    2002   2004   2006  2008  2010   2012   2014   2016  2018  2020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Google Shape;147;p14">
            <a:extLst>
              <a:ext uri="{FF2B5EF4-FFF2-40B4-BE49-F238E27FC236}">
                <a16:creationId xmlns:a16="http://schemas.microsoft.com/office/drawing/2014/main" id="{0F6A5E81-1101-7AD1-2F3F-A886CB96177B}"/>
              </a:ext>
            </a:extLst>
          </p:cNvPr>
          <p:cNvSpPr txBox="1"/>
          <p:nvPr/>
        </p:nvSpPr>
        <p:spPr>
          <a:xfrm>
            <a:off x="362236" y="6305876"/>
            <a:ext cx="545400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2000   2002   2004  2006  2008   2010   2012  2014   2016  2018  2020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Google Shape;147;p14">
            <a:extLst>
              <a:ext uri="{FF2B5EF4-FFF2-40B4-BE49-F238E27FC236}">
                <a16:creationId xmlns:a16="http://schemas.microsoft.com/office/drawing/2014/main" id="{60D4F48F-8717-3A85-7B3F-BCA7E4283CC1}"/>
              </a:ext>
            </a:extLst>
          </p:cNvPr>
          <p:cNvSpPr txBox="1"/>
          <p:nvPr/>
        </p:nvSpPr>
        <p:spPr>
          <a:xfrm>
            <a:off x="6410571" y="6322806"/>
            <a:ext cx="545400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2000   2002  2004   2006  2008   2010  2012  2014  2016  2018   2020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Google Shape;167;p14">
            <a:extLst>
              <a:ext uri="{FF2B5EF4-FFF2-40B4-BE49-F238E27FC236}">
                <a16:creationId xmlns:a16="http://schemas.microsoft.com/office/drawing/2014/main" id="{DE43913D-9ED4-F2A3-A06F-05CCBE184D4F}"/>
              </a:ext>
            </a:extLst>
          </p:cNvPr>
          <p:cNvSpPr txBox="1"/>
          <p:nvPr/>
        </p:nvSpPr>
        <p:spPr>
          <a:xfrm>
            <a:off x="6634850" y="5305551"/>
            <a:ext cx="8085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1</a:t>
            </a:r>
            <a:endParaRPr b="1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82" name="Google Shape;176;p14">
            <a:extLst>
              <a:ext uri="{FF2B5EF4-FFF2-40B4-BE49-F238E27FC236}">
                <a16:creationId xmlns:a16="http://schemas.microsoft.com/office/drawing/2014/main" id="{65FFDB1D-43DC-7B2E-E238-6FA9C29CF9C9}"/>
              </a:ext>
            </a:extLst>
          </p:cNvPr>
          <p:cNvSpPr txBox="1"/>
          <p:nvPr/>
        </p:nvSpPr>
        <p:spPr>
          <a:xfrm>
            <a:off x="6634850" y="4455598"/>
            <a:ext cx="8085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2</a:t>
            </a:r>
            <a:endParaRPr b="1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84" name="Google Shape;186;p14">
            <a:extLst>
              <a:ext uri="{FF2B5EF4-FFF2-40B4-BE49-F238E27FC236}">
                <a16:creationId xmlns:a16="http://schemas.microsoft.com/office/drawing/2014/main" id="{8C7392BF-AE8F-8C4D-9F24-FDCE952267CC}"/>
              </a:ext>
            </a:extLst>
          </p:cNvPr>
          <p:cNvSpPr txBox="1"/>
          <p:nvPr/>
        </p:nvSpPr>
        <p:spPr>
          <a:xfrm>
            <a:off x="6644267" y="3632891"/>
            <a:ext cx="8085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3</a:t>
            </a:r>
            <a:endParaRPr b="1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A685090-8A4A-AC71-F16C-A61781B205BC}"/>
              </a:ext>
            </a:extLst>
          </p:cNvPr>
          <p:cNvSpPr/>
          <p:nvPr/>
        </p:nvSpPr>
        <p:spPr>
          <a:xfrm>
            <a:off x="15276" y="-2300"/>
            <a:ext cx="226840" cy="270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974A3BB-F774-3958-EB81-0FD6947F9A15}"/>
              </a:ext>
            </a:extLst>
          </p:cNvPr>
          <p:cNvSpPr/>
          <p:nvPr/>
        </p:nvSpPr>
        <p:spPr>
          <a:xfrm>
            <a:off x="8713" y="3437297"/>
            <a:ext cx="226840" cy="270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0B03752-8077-4570-8D01-B7C8638F7C96}"/>
              </a:ext>
            </a:extLst>
          </p:cNvPr>
          <p:cNvSpPr/>
          <p:nvPr/>
        </p:nvSpPr>
        <p:spPr>
          <a:xfrm>
            <a:off x="5993972" y="3426950"/>
            <a:ext cx="226840" cy="270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33C04C3-FECF-61F7-43FE-B85F5D68E2E5}"/>
              </a:ext>
            </a:extLst>
          </p:cNvPr>
          <p:cNvSpPr/>
          <p:nvPr/>
        </p:nvSpPr>
        <p:spPr>
          <a:xfrm>
            <a:off x="5993972" y="1153"/>
            <a:ext cx="226840" cy="270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pic>
        <p:nvPicPr>
          <p:cNvPr id="3" name="Picture 2" descr="A graph with colored lines and dots&#10;&#10;Description automatically generated">
            <a:extLst>
              <a:ext uri="{FF2B5EF4-FFF2-40B4-BE49-F238E27FC236}">
                <a16:creationId xmlns:a16="http://schemas.microsoft.com/office/drawing/2014/main" id="{3325CAC0-8C98-F63C-1E4E-7C5BD43D18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0615" y="354975"/>
            <a:ext cx="4654635" cy="2429231"/>
          </a:xfrm>
          <a:prstGeom prst="rect">
            <a:avLst/>
          </a:prstGeom>
        </p:spPr>
      </p:pic>
      <p:sp>
        <p:nvSpPr>
          <p:cNvPr id="4" name="Google Shape;188;p14">
            <a:extLst>
              <a:ext uri="{FF2B5EF4-FFF2-40B4-BE49-F238E27FC236}">
                <a16:creationId xmlns:a16="http://schemas.microsoft.com/office/drawing/2014/main" id="{178D9DAD-CF4D-66ED-4A34-D10DB622AF09}"/>
              </a:ext>
            </a:extLst>
          </p:cNvPr>
          <p:cNvSpPr txBox="1"/>
          <p:nvPr/>
        </p:nvSpPr>
        <p:spPr>
          <a:xfrm>
            <a:off x="10384713" y="1269825"/>
            <a:ext cx="1273919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Men</a:t>
            </a:r>
            <a:endParaRPr lang="en-US" sz="1200" b="1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5" name="Google Shape;188;p14">
            <a:extLst>
              <a:ext uri="{FF2B5EF4-FFF2-40B4-BE49-F238E27FC236}">
                <a16:creationId xmlns:a16="http://schemas.microsoft.com/office/drawing/2014/main" id="{648C7CB2-707F-5ED0-1D2C-02F372B67BF8}"/>
              </a:ext>
            </a:extLst>
          </p:cNvPr>
          <p:cNvSpPr txBox="1"/>
          <p:nvPr/>
        </p:nvSpPr>
        <p:spPr>
          <a:xfrm>
            <a:off x="10141396" y="2046206"/>
            <a:ext cx="152545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Women</a:t>
            </a:r>
            <a:endParaRPr sz="1200" b="1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7" name="Picture 6" descr="A graph with different colored lines&#10;&#10;Description automatically generated">
            <a:extLst>
              <a:ext uri="{FF2B5EF4-FFF2-40B4-BE49-F238E27FC236}">
                <a16:creationId xmlns:a16="http://schemas.microsoft.com/office/drawing/2014/main" id="{4F7B2440-4434-F920-D76D-865B7953FA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767" y="397883"/>
            <a:ext cx="4652720" cy="2420912"/>
          </a:xfrm>
          <a:prstGeom prst="rect">
            <a:avLst/>
          </a:prstGeom>
        </p:spPr>
      </p:pic>
      <p:sp>
        <p:nvSpPr>
          <p:cNvPr id="8" name="Google Shape;172;p14">
            <a:extLst>
              <a:ext uri="{FF2B5EF4-FFF2-40B4-BE49-F238E27FC236}">
                <a16:creationId xmlns:a16="http://schemas.microsoft.com/office/drawing/2014/main" id="{F39858CC-6060-6089-1B93-473314888EB4}"/>
              </a:ext>
            </a:extLst>
          </p:cNvPr>
          <p:cNvSpPr txBox="1"/>
          <p:nvPr/>
        </p:nvSpPr>
        <p:spPr>
          <a:xfrm>
            <a:off x="509065" y="234459"/>
            <a:ext cx="8085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30</a:t>
            </a:r>
            <a:endParaRPr sz="1050" b="1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9" name="Google Shape;188;p14">
            <a:extLst>
              <a:ext uri="{FF2B5EF4-FFF2-40B4-BE49-F238E27FC236}">
                <a16:creationId xmlns:a16="http://schemas.microsoft.com/office/drawing/2014/main" id="{5BD2ACF6-AFA7-1089-54FC-EF269E858E65}"/>
              </a:ext>
            </a:extLst>
          </p:cNvPr>
          <p:cNvSpPr txBox="1"/>
          <p:nvPr/>
        </p:nvSpPr>
        <p:spPr>
          <a:xfrm>
            <a:off x="4319259" y="607647"/>
            <a:ext cx="1273919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Men</a:t>
            </a:r>
            <a:endParaRPr lang="en-US" sz="1200" b="1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0" name="Google Shape;188;p14">
            <a:extLst>
              <a:ext uri="{FF2B5EF4-FFF2-40B4-BE49-F238E27FC236}">
                <a16:creationId xmlns:a16="http://schemas.microsoft.com/office/drawing/2014/main" id="{531559B7-E53E-B6F7-2337-3B563526416B}"/>
              </a:ext>
            </a:extLst>
          </p:cNvPr>
          <p:cNvSpPr txBox="1"/>
          <p:nvPr/>
        </p:nvSpPr>
        <p:spPr>
          <a:xfrm>
            <a:off x="4337940" y="1818678"/>
            <a:ext cx="152545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Women</a:t>
            </a:r>
            <a:endParaRPr sz="1200" b="1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12" name="Picture 11" descr="A graph with lines and dots&#10;&#10;Description automatically generated">
            <a:extLst>
              <a:ext uri="{FF2B5EF4-FFF2-40B4-BE49-F238E27FC236}">
                <a16:creationId xmlns:a16="http://schemas.microsoft.com/office/drawing/2014/main" id="{822AFD0B-171B-8828-A31E-892B525695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88667" y="3795359"/>
            <a:ext cx="4681137" cy="2556333"/>
          </a:xfrm>
          <a:prstGeom prst="rect">
            <a:avLst/>
          </a:prstGeom>
        </p:spPr>
      </p:pic>
      <p:sp>
        <p:nvSpPr>
          <p:cNvPr id="13" name="Google Shape;188;p14">
            <a:extLst>
              <a:ext uri="{FF2B5EF4-FFF2-40B4-BE49-F238E27FC236}">
                <a16:creationId xmlns:a16="http://schemas.microsoft.com/office/drawing/2014/main" id="{5EE56FD8-2E14-7271-810A-9A767E79E159}"/>
              </a:ext>
            </a:extLst>
          </p:cNvPr>
          <p:cNvSpPr txBox="1"/>
          <p:nvPr/>
        </p:nvSpPr>
        <p:spPr>
          <a:xfrm>
            <a:off x="10392934" y="4766316"/>
            <a:ext cx="1273919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Men</a:t>
            </a:r>
            <a:endParaRPr lang="en-US" sz="1200" b="1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4" name="Google Shape;188;p14">
            <a:extLst>
              <a:ext uri="{FF2B5EF4-FFF2-40B4-BE49-F238E27FC236}">
                <a16:creationId xmlns:a16="http://schemas.microsoft.com/office/drawing/2014/main" id="{037AB4B7-A709-76AF-78AA-AF590FA73B26}"/>
              </a:ext>
            </a:extLst>
          </p:cNvPr>
          <p:cNvSpPr txBox="1"/>
          <p:nvPr/>
        </p:nvSpPr>
        <p:spPr>
          <a:xfrm>
            <a:off x="10329605" y="5711432"/>
            <a:ext cx="152545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Women</a:t>
            </a:r>
            <a:endParaRPr sz="1200" b="1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16" name="Picture 15" descr="A graph with a line graph&#10;&#10;Description automatically generated">
            <a:extLst>
              <a:ext uri="{FF2B5EF4-FFF2-40B4-BE49-F238E27FC236}">
                <a16:creationId xmlns:a16="http://schemas.microsoft.com/office/drawing/2014/main" id="{B031B805-CE28-7DC9-63D2-BEE250F01F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1798" y="3806676"/>
            <a:ext cx="4664798" cy="2545015"/>
          </a:xfrm>
          <a:prstGeom prst="rect">
            <a:avLst/>
          </a:prstGeom>
        </p:spPr>
      </p:pic>
      <p:sp>
        <p:nvSpPr>
          <p:cNvPr id="17" name="Google Shape;188;p14">
            <a:extLst>
              <a:ext uri="{FF2B5EF4-FFF2-40B4-BE49-F238E27FC236}">
                <a16:creationId xmlns:a16="http://schemas.microsoft.com/office/drawing/2014/main" id="{B17E3449-55CD-5F6A-9BF4-E7B3A41C64D4}"/>
              </a:ext>
            </a:extLst>
          </p:cNvPr>
          <p:cNvSpPr txBox="1"/>
          <p:nvPr/>
        </p:nvSpPr>
        <p:spPr>
          <a:xfrm>
            <a:off x="4314860" y="4262741"/>
            <a:ext cx="1273919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Men</a:t>
            </a:r>
            <a:endParaRPr lang="en-US" sz="1200" b="1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8" name="Google Shape;188;p14">
            <a:extLst>
              <a:ext uri="{FF2B5EF4-FFF2-40B4-BE49-F238E27FC236}">
                <a16:creationId xmlns:a16="http://schemas.microsoft.com/office/drawing/2014/main" id="{9C4B4D2C-67D9-C8FD-5311-248DFC0C3D9A}"/>
              </a:ext>
            </a:extLst>
          </p:cNvPr>
          <p:cNvSpPr txBox="1"/>
          <p:nvPr/>
        </p:nvSpPr>
        <p:spPr>
          <a:xfrm>
            <a:off x="4290779" y="5372918"/>
            <a:ext cx="152545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Women</a:t>
            </a:r>
            <a:endParaRPr sz="1200" b="1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145</Words>
  <Application>Microsoft Macintosh PowerPoint</Application>
  <PresentationFormat>Widescreen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Samaan, Jamil M.D.</dc:creator>
  <cp:lastModifiedBy>Yazan Abboud</cp:lastModifiedBy>
  <cp:revision>26</cp:revision>
  <dcterms:created xsi:type="dcterms:W3CDTF">2022-04-02T16:07:16Z</dcterms:created>
  <dcterms:modified xsi:type="dcterms:W3CDTF">2023-12-23T21:05:09Z</dcterms:modified>
</cp:coreProperties>
</file>